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4" r:id="rId1"/>
  </p:sldMasterIdLst>
  <p:notesMasterIdLst>
    <p:notesMasterId r:id="rId22"/>
  </p:notesMasterIdLst>
  <p:sldIdLst>
    <p:sldId id="256" r:id="rId2"/>
    <p:sldId id="257" r:id="rId3"/>
    <p:sldId id="258" r:id="rId4"/>
    <p:sldId id="288" r:id="rId5"/>
    <p:sldId id="286" r:id="rId6"/>
    <p:sldId id="287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9" r:id="rId16"/>
    <p:sldId id="300" r:id="rId17"/>
    <p:sldId id="301" r:id="rId18"/>
    <p:sldId id="302" r:id="rId19"/>
    <p:sldId id="303" r:id="rId20"/>
    <p:sldId id="279" r:id="rId21"/>
  </p:sldIdLst>
  <p:sldSz cx="12192000" cy="6858000"/>
  <p:notesSz cx="6858000" cy="9144000"/>
  <p:embeddedFontLst>
    <p:embeddedFont>
      <p:font typeface="210 옴니고딕 030" panose="02020603020101020101" pitchFamily="18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-Jun" initials="H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5" autoAdjust="0"/>
    <p:restoredTop sz="96429" autoAdjust="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4C068B45-0D24-4AD8-BFE2-77564FF2B109}" type="datetime1">
              <a:rPr lang="ko-KR" altLang="en-US"/>
              <a:pPr lvl="0">
                <a:defRPr/>
              </a:pPr>
              <a:t>2021-03-25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B18336FC-F8AC-4919-8E1D-5BD62169D04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828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64177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2435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91190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ko-KR" altLang="en-US" smtClean="0"/>
              <a:pPr lvl="0">
                <a:defRPr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389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68043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76508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33456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2092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5414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1867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2725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5190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1840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0627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5228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8336FC-F8AC-4919-8E1D-5BD62169D042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3928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C4C8D-5E69-4E3B-9113-6CCCF865D7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AD2A63-DB26-4E21-A28E-486496EF2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F2516B-CACF-4B16-8DE0-EF4479896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65E9D-C3A0-4004-9DB8-4B1AAD21FE57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F7289-8825-45AB-AB03-DEBE7783B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C13490-E9C5-46F1-9316-FD2D3E453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563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09A20-9934-42AD-BD8B-6C219EB4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0AB2CD-1CBC-4B7B-835F-D7EC3D84C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50B5D7-B382-43E5-A750-46DFB0F18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5F650-0142-46D1-A9C0-E7D134501674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89757E-E44A-4C7F-BFDD-2925ECF95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34BC8C-2F2E-4F37-8E54-476B86228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74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A6C105-AB24-4FE2-ADBB-D3A0B5611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62700E-8EBB-4872-A2AF-2D460EBDD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DE8D5E-9F7C-417F-83E0-31F3EA888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3D675-8654-4E8B-9033-DBD726372029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B5587-AAC5-4CCF-8A7A-196E85B8A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BDC317-A57D-4627-85A2-5D676C769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992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A4478A-95A5-44C0-9065-4A4555278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BCCCAB-EDCB-4DEB-8829-65D9D366F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11A8F7-361C-4141-9B2E-FC592F1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BD1F4-8552-477C-87A4-0FCCADD90789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46F61F-BADB-4AC2-8B69-437A3B17D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0BD9C5-B34E-4AAB-8377-AF8DFB11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086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20DAF6-D7E6-4D33-B850-54F99D20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A4B3E0-73A4-4A72-BA7A-63DEFF29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59446C-9096-480E-AB5F-B96C77FF2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CD54-ABFD-4B26-A977-6945E5349653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623449-00CF-4EFE-8DCE-37CA27A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C9618E-8D1C-42CF-A630-00AF7699B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991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7B99E-884D-475E-B612-E0506AE15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A59753-2F58-4F95-964D-797A92380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57A64-1427-4BFC-BFB0-C15D5F690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F5A9D4-9FB9-4B13-A7E9-CF947D246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D6336-749F-4F67-8B20-06BDEE301D17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248376-A751-44FC-9DF4-10710443B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F4295E-4655-4EA8-8395-FEB42761C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03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339BF5-FDEA-4F3B-BD8D-3ACD536B9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68631A-0721-4C53-8306-6649F7943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94FC7E-4BF1-4157-933A-AC7864790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3851BD7-8624-4B07-A746-164951CCBC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C870E3-4F26-4A86-93E5-B0B53A8B67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6A0566-382B-4256-8073-BA71C306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F200D-B29C-466E-B651-830F0B2986A2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A8F21B-DAF2-4455-B077-061F299C6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D1B069-427B-4549-8046-6E907EA0D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12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824B5-BF38-49E7-B4FF-F614759E5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2D06F4-ED54-4D62-A213-DC7BE2D61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915DB-E8FC-4877-9856-F20130B55EF9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A152F9-C161-47C4-B2C6-F45666EB0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32A262-DB12-4D55-9651-26E005657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09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220AA4-0515-47B5-8077-040C9C13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D42BC-6B35-4960-9822-470C0E1C53F1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AC7298-5E99-4554-A889-022EB51E7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114EAB-A7BC-42C0-9739-D44863A50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32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45DA9-2CB4-496A-9C7C-E08DCF8B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0DB97-54C0-468E-805F-B4AB2C1FB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48D323-88DB-4800-9486-11F228661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96FF92-27E8-46E9-9DC2-23FD53E58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7AAB-9A3A-426B-936B-3A5413249EB8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28E2E8-C57B-4E85-A7D5-653B91191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53D3EA-58F0-4E84-AFFA-F3D993BF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238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7B7DD-1A64-41A8-9025-8BC029D6B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54B8945-21AB-4BE7-BBAE-66923121C0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17F580-B158-47C1-992D-3DF0D009F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E3F2C-31F0-46B5-A453-0A5D98574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A06D8-9F26-43D8-AAC8-7D43F3955CB5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0FF5DD-34B8-44CD-88BD-FE01351A9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EC2BD0-03BB-4721-988B-B156B755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13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796DA4-1717-4E96-9362-C688A577E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6BE35E-AF86-4E40-9259-E56A78E0E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99C7FE-85A4-4306-9DA9-E775126747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9D1CC-3A0B-4677-9B7E-18637F84FE7A}" type="datetime1">
              <a:rPr lang="ko-KR" altLang="en-US" smtClean="0"/>
              <a:t>2021-03-25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1C45BA-E608-4D32-9D6B-72C445ECF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1BE4C1-E047-4523-A66F-F5BB51073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28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슬라이드 번호 개체 틀 2">
            <a:extLst>
              <a:ext uri="{FF2B5EF4-FFF2-40B4-BE49-F238E27FC236}">
                <a16:creationId xmlns:a16="http://schemas.microsoft.com/office/drawing/2014/main" id="{30AA397D-EAAC-4BE6-A472-A37D38A26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39" name="그림 38" descr="테이블, 검은색, 앉아있는, 램프이(가) 표시된 사진&#10;&#10;자동 생성된 설명">
            <a:extLst>
              <a:ext uri="{FF2B5EF4-FFF2-40B4-BE49-F238E27FC236}">
                <a16:creationId xmlns:a16="http://schemas.microsoft.com/office/drawing/2014/main" id="{357CCC85-54C6-427F-A94D-1273ED15B6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380" y="136525"/>
            <a:ext cx="1979420" cy="1357253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6036CFC-34BA-4E37-BAA7-3C7335DF6CA0}"/>
              </a:ext>
            </a:extLst>
          </p:cNvPr>
          <p:cNvGrpSpPr/>
          <p:nvPr/>
        </p:nvGrpSpPr>
        <p:grpSpPr>
          <a:xfrm>
            <a:off x="3664667" y="1484405"/>
            <a:ext cx="4862653" cy="5068922"/>
            <a:chOff x="3664667" y="1484405"/>
            <a:chExt cx="4862653" cy="5068922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B5E35CDD-3B60-4BB6-9DB9-90516041A090}"/>
                </a:ext>
              </a:extLst>
            </p:cNvPr>
            <p:cNvGrpSpPr/>
            <p:nvPr/>
          </p:nvGrpSpPr>
          <p:grpSpPr>
            <a:xfrm>
              <a:off x="3664667" y="1484405"/>
              <a:ext cx="4862653" cy="5068922"/>
              <a:chOff x="3543411" y="1484405"/>
              <a:chExt cx="4862653" cy="5068922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8C27F87-B51A-40A7-863C-EFBF0C46C6F9}"/>
                  </a:ext>
                </a:extLst>
              </p:cNvPr>
              <p:cNvSpPr txBox="1"/>
              <p:nvPr/>
            </p:nvSpPr>
            <p:spPr>
              <a:xfrm>
                <a:off x="3543411" y="2460813"/>
                <a:ext cx="4862653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4400" b="1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건축 도면 해석</a:t>
                </a:r>
                <a:endParaRPr lang="en-US" altLang="ko-KR" sz="44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0B00069-D8BD-49F0-876B-BC7C1786E16B}"/>
                  </a:ext>
                </a:extLst>
              </p:cNvPr>
              <p:cNvSpPr txBox="1"/>
              <p:nvPr/>
            </p:nvSpPr>
            <p:spPr>
              <a:xfrm>
                <a:off x="4951996" y="6159373"/>
                <a:ext cx="2045491" cy="3939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2021-03-26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3706128D-6C93-4D12-B061-28A1E32B5A91}"/>
                  </a:ext>
                </a:extLst>
              </p:cNvPr>
              <p:cNvSpPr txBox="1"/>
              <p:nvPr/>
            </p:nvSpPr>
            <p:spPr>
              <a:xfrm>
                <a:off x="4337107" y="1484405"/>
                <a:ext cx="327527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2021 CAI Lab Meeting</a:t>
                </a:r>
              </a:p>
            </p:txBody>
          </p: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653D806D-E234-4259-A516-752E97C0E69F}"/>
                  </a:ext>
                </a:extLst>
              </p:cNvPr>
              <p:cNvGrpSpPr/>
              <p:nvPr/>
            </p:nvGrpSpPr>
            <p:grpSpPr>
              <a:xfrm>
                <a:off x="4337108" y="1769323"/>
                <a:ext cx="3275272" cy="88579"/>
                <a:chOff x="4337108" y="1769323"/>
                <a:chExt cx="3275272" cy="88579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78A0F561-ED9C-4DF8-BE4B-640CA0872D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37108" y="1817467"/>
                  <a:ext cx="3275272" cy="0"/>
                </a:xfrm>
                <a:prstGeom prst="line">
                  <a:avLst/>
                </a:prstGeom>
                <a:solidFill>
                  <a:schemeClr val="accent1">
                    <a:lumMod val="50000"/>
                    <a:alpha val="70000"/>
                  </a:schemeClr>
                </a:solidFill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직사각형 35">
                  <a:extLst>
                    <a:ext uri="{FF2B5EF4-FFF2-40B4-BE49-F238E27FC236}">
                      <a16:creationId xmlns:a16="http://schemas.microsoft.com/office/drawing/2014/main" id="{5D5CAC55-5F6F-454E-AD81-56EC2D5C26C2}"/>
                    </a:ext>
                  </a:extLst>
                </p:cNvPr>
                <p:cNvSpPr/>
                <p:nvPr/>
              </p:nvSpPr>
              <p:spPr>
                <a:xfrm>
                  <a:off x="4342384" y="1769323"/>
                  <a:ext cx="633711" cy="45719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endParaRPr>
                </a:p>
              </p:txBody>
            </p:sp>
            <p:sp>
              <p:nvSpPr>
                <p:cNvPr id="37" name="직사각형 36">
                  <a:extLst>
                    <a:ext uri="{FF2B5EF4-FFF2-40B4-BE49-F238E27FC236}">
                      <a16:creationId xmlns:a16="http://schemas.microsoft.com/office/drawing/2014/main" id="{813B7809-B1DC-474D-9960-ABCEF80692F1}"/>
                    </a:ext>
                  </a:extLst>
                </p:cNvPr>
                <p:cNvSpPr/>
                <p:nvPr/>
              </p:nvSpPr>
              <p:spPr>
                <a:xfrm>
                  <a:off x="6978669" y="1812183"/>
                  <a:ext cx="633711" cy="45719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endParaRPr>
                </a:p>
              </p:txBody>
            </p:sp>
          </p:grp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BAC70BF-5955-4F93-ABB8-9A71064C7CFA}"/>
                </a:ext>
              </a:extLst>
            </p:cNvPr>
            <p:cNvSpPr txBox="1"/>
            <p:nvPr/>
          </p:nvSpPr>
          <p:spPr>
            <a:xfrm>
              <a:off x="4682261" y="5568531"/>
              <a:ext cx="2827470" cy="393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유승환 이호준 함종수 </a:t>
              </a:r>
              <a:r>
                <a:rPr lang="ko-KR" altLang="en-US" sz="1600" dirty="0" err="1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서승훈</a:t>
              </a:r>
              <a:endPara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B748B0-9626-4C57-BD59-53B9DE805881}"/>
                </a:ext>
              </a:extLst>
            </p:cNvPr>
            <p:cNvSpPr txBox="1"/>
            <p:nvPr/>
          </p:nvSpPr>
          <p:spPr>
            <a:xfrm>
              <a:off x="4006593" y="4104251"/>
              <a:ext cx="4178803" cy="4316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ko-KR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3</a:t>
              </a:r>
              <a:r>
                <a:rPr lang="ko-KR" altLang="en-US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월 </a:t>
              </a:r>
              <a:r>
                <a:rPr lang="en-US" altLang="ko-KR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19</a:t>
              </a:r>
              <a:r>
                <a:rPr lang="ko-KR" altLang="en-US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 </a:t>
              </a:r>
              <a:r>
                <a:rPr lang="en-US" altLang="ko-KR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~ 3</a:t>
              </a:r>
              <a:r>
                <a:rPr lang="ko-KR" altLang="en-US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월 </a:t>
              </a:r>
              <a:r>
                <a:rPr lang="en-US" altLang="ko-KR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26</a:t>
              </a:r>
              <a:r>
                <a:rPr lang="ko-KR" altLang="en-US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 진행상황</a:t>
              </a:r>
              <a:endParaRPr lang="ko-KR" altLang="en-US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7898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1.2.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타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4464299"/>
            <a:chOff x="159194" y="1287402"/>
            <a:chExt cx="11359039" cy="446429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1.2-3)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한림 설계사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2" y="1719059"/>
              <a:ext cx="7139121" cy="4032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쌍 모두 있음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3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~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지상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7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+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옥탑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 해석은 현재 알고리즘으로 해석 가능하나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해석은 불가능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문제점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 : 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새 유형의 </a:t>
              </a:r>
              <a:r>
                <a:rPr lang="ko-KR" altLang="en-US" b="1" dirty="0" err="1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늑근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존재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en-US" altLang="ko-KR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ELEVATION, </a:t>
              </a:r>
              <a:r>
                <a:rPr lang="ko-KR" altLang="en-US" b="1" dirty="0" err="1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변단면부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 * ELEVATION : </a:t>
              </a:r>
              <a:r>
                <a:rPr lang="ko-KR" altLang="en-US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늑근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정보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부호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단면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간격 정보 없음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 * </a:t>
              </a:r>
              <a:r>
                <a:rPr lang="ko-KR" altLang="en-US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변단면부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구조평면도의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정보와 어떻게 통합하는지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?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문제점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 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빔 설계사와 같이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한 부재리스트에 두 종류의 도면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존재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10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3A93FF0-50D8-4768-AEA3-4DE4EBEF35D2}"/>
              </a:ext>
            </a:extLst>
          </p:cNvPr>
          <p:cNvGrpSpPr/>
          <p:nvPr/>
        </p:nvGrpSpPr>
        <p:grpSpPr>
          <a:xfrm>
            <a:off x="7257947" y="640300"/>
            <a:ext cx="4349210" cy="5830062"/>
            <a:chOff x="7257947" y="640300"/>
            <a:chExt cx="4349210" cy="5830062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331DE17-4E26-4C6A-86EA-BD75E9C62DA4}"/>
                </a:ext>
              </a:extLst>
            </p:cNvPr>
            <p:cNvGrpSpPr/>
            <p:nvPr/>
          </p:nvGrpSpPr>
          <p:grpSpPr>
            <a:xfrm>
              <a:off x="7257947" y="640300"/>
              <a:ext cx="4349210" cy="5830062"/>
              <a:chOff x="7247806" y="126655"/>
              <a:chExt cx="4349210" cy="5830062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9802B7B-CCB8-4D3A-953A-04F1537BC43A}"/>
                  </a:ext>
                </a:extLst>
              </p:cNvPr>
              <p:cNvSpPr txBox="1"/>
              <p:nvPr/>
            </p:nvSpPr>
            <p:spPr>
              <a:xfrm>
                <a:off x="7247806" y="5648940"/>
                <a:ext cx="43492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[</a:t>
                </a:r>
                <a:r>
                  <a:rPr lang="ko-KR" altLang="en-US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한림 설계사의 부재리스트 </a:t>
                </a:r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(</a:t>
                </a:r>
                <a:r>
                  <a:rPr lang="ko-KR" altLang="en-US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일부</a:t>
                </a:r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)]</a:t>
                </a:r>
                <a:endPara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BE6B133C-6174-4DE1-B95A-CA541B4FE6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6700444" y="948384"/>
                <a:ext cx="5443933" cy="3800475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</p:grp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250AB5A-E11E-4C65-BF89-75F7F9E49386}"/>
                </a:ext>
              </a:extLst>
            </p:cNvPr>
            <p:cNvSpPr/>
            <p:nvPr/>
          </p:nvSpPr>
          <p:spPr>
            <a:xfrm>
              <a:off x="8659584" y="3263660"/>
              <a:ext cx="1149991" cy="330680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C38C1A31-DBE5-41DD-B668-71F9D578F655}"/>
                </a:ext>
              </a:extLst>
            </p:cNvPr>
            <p:cNvSpPr/>
            <p:nvPr/>
          </p:nvSpPr>
          <p:spPr>
            <a:xfrm>
              <a:off x="8971375" y="4508606"/>
              <a:ext cx="1149991" cy="330680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96421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1.2.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타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4464299"/>
            <a:chOff x="159194" y="1287402"/>
            <a:chExt cx="11359039" cy="446429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1.2-4)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태현 설계사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2" y="1719059"/>
              <a:ext cx="7139121" cy="4032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쌍 모두 있음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지상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~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지상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4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 해석은 현재 알고리즘으로 해석 가능하나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해석은 불가능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문제점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 : </a:t>
              </a:r>
              <a:r>
                <a:rPr lang="ko-KR" altLang="en-US" b="1" dirty="0" err="1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늑근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정보가 세로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로 존재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문제점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 : </a:t>
              </a:r>
              <a:r>
                <a:rPr lang="ko-KR" altLang="en-US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늑근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정보의 형태가 기존과 많이 다름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 * 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부호 이름과 크기가 하나의 셀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에 존재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파란색 원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 * 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단면 형태가 셀 하단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에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존재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(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보라색 원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11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C0E526C-2CB6-4A83-AA7C-46C0795055BA}"/>
              </a:ext>
            </a:extLst>
          </p:cNvPr>
          <p:cNvGrpSpPr/>
          <p:nvPr/>
        </p:nvGrpSpPr>
        <p:grpSpPr>
          <a:xfrm>
            <a:off x="7532313" y="375829"/>
            <a:ext cx="4349210" cy="5980521"/>
            <a:chOff x="7532313" y="375829"/>
            <a:chExt cx="4349210" cy="598052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5D2C7D1-5D5F-4A33-BCD9-B99FC625999E}"/>
                </a:ext>
              </a:extLst>
            </p:cNvPr>
            <p:cNvGrpSpPr/>
            <p:nvPr/>
          </p:nvGrpSpPr>
          <p:grpSpPr>
            <a:xfrm>
              <a:off x="7532313" y="375829"/>
              <a:ext cx="4349210" cy="5980521"/>
              <a:chOff x="7532313" y="375829"/>
              <a:chExt cx="4349210" cy="5980521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41B64D95-4BCC-4544-9A4A-4F5723A94D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61832" y="375829"/>
                <a:ext cx="3079416" cy="5570598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199F4D7-CECB-4472-8839-1D6C2338071A}"/>
                  </a:ext>
                </a:extLst>
              </p:cNvPr>
              <p:cNvSpPr txBox="1"/>
              <p:nvPr/>
            </p:nvSpPr>
            <p:spPr>
              <a:xfrm>
                <a:off x="7532313" y="6048573"/>
                <a:ext cx="43492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[</a:t>
                </a:r>
                <a:r>
                  <a:rPr lang="ko-KR" altLang="en-US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태현 설계사의 부재리스트 </a:t>
                </a:r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(</a:t>
                </a:r>
                <a:r>
                  <a:rPr lang="ko-KR" altLang="en-US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일부</a:t>
                </a:r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)]</a:t>
                </a:r>
                <a:endPara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FD250C81-DD3F-4BEE-8F87-2EF45464C5F9}"/>
                </a:ext>
              </a:extLst>
            </p:cNvPr>
            <p:cNvSpPr/>
            <p:nvPr/>
          </p:nvSpPr>
          <p:spPr>
            <a:xfrm>
              <a:off x="8077899" y="1018579"/>
              <a:ext cx="1065401" cy="1400960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E59DE8D5-13B3-43F2-8FDA-DE09998E0C8F}"/>
                </a:ext>
              </a:extLst>
            </p:cNvPr>
            <p:cNvSpPr/>
            <p:nvPr/>
          </p:nvSpPr>
          <p:spPr>
            <a:xfrm>
              <a:off x="9253255" y="2026836"/>
              <a:ext cx="1987993" cy="547325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8608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1.2.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타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4104201"/>
            <a:chOff x="159194" y="1287402"/>
            <a:chExt cx="11359039" cy="410420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1.2-5) GA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설계사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2" y="1719059"/>
              <a:ext cx="7139121" cy="3672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 err="1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구조평면도가</a:t>
              </a:r>
              <a:r>
                <a:rPr lang="ko-KR" altLang="en-US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없음</a:t>
              </a:r>
              <a:endParaRPr lang="en-US" altLang="ko-KR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해석 불가능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문제점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 :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단면 형태를 구분하는 선이 없음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문제점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 :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정보 표기의 형태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가 조금씩 다름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부호 표시 </a:t>
              </a:r>
              <a:r>
                <a:rPr lang="en-US" altLang="ko-KR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B3~1, G1 ???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크기 정보란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이 따로 없음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그림에 표기됨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늑근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-&gt; </a:t>
              </a:r>
              <a:r>
                <a:rPr lang="ko-KR" altLang="en-US" dirty="0" err="1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스터럽</a:t>
              </a:r>
              <a:r>
                <a:rPr lang="ko-KR" altLang="en-US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으로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표시됨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12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537620E-AE23-425E-8433-1D68449195BD}"/>
              </a:ext>
            </a:extLst>
          </p:cNvPr>
          <p:cNvGrpSpPr/>
          <p:nvPr/>
        </p:nvGrpSpPr>
        <p:grpSpPr>
          <a:xfrm>
            <a:off x="7340509" y="3045356"/>
            <a:ext cx="4369528" cy="3493556"/>
            <a:chOff x="7148705" y="1837788"/>
            <a:chExt cx="4369528" cy="3493556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014937E-BEF2-41BE-9A27-9111E8F9F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48705" y="1837788"/>
              <a:ext cx="4369528" cy="306705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6AD530-13EE-49AC-BDC6-FECEA9E50B26}"/>
                </a:ext>
              </a:extLst>
            </p:cNvPr>
            <p:cNvSpPr txBox="1"/>
            <p:nvPr/>
          </p:nvSpPr>
          <p:spPr>
            <a:xfrm>
              <a:off x="7158864" y="5023567"/>
              <a:ext cx="43492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[GA 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설계사의 부재리스트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DEA16BE-6643-4481-BE3A-4A978AEB1024}"/>
              </a:ext>
            </a:extLst>
          </p:cNvPr>
          <p:cNvGrpSpPr/>
          <p:nvPr/>
        </p:nvGrpSpPr>
        <p:grpSpPr>
          <a:xfrm>
            <a:off x="7286944" y="136525"/>
            <a:ext cx="4508836" cy="2541056"/>
            <a:chOff x="7286944" y="136525"/>
            <a:chExt cx="4508836" cy="2541056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26239FA-5420-4071-8E33-B4D91E2DA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86944" y="136525"/>
              <a:ext cx="4465287" cy="211455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EB8945F-3E2F-4646-B1C4-BF85DC020F8C}"/>
                </a:ext>
              </a:extLst>
            </p:cNvPr>
            <p:cNvSpPr txBox="1"/>
            <p:nvPr/>
          </p:nvSpPr>
          <p:spPr>
            <a:xfrm>
              <a:off x="7446570" y="2369804"/>
              <a:ext cx="43492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간석의 부재리스트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비교를 위해 추가함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28" name="타원 27">
            <a:extLst>
              <a:ext uri="{FF2B5EF4-FFF2-40B4-BE49-F238E27FC236}">
                <a16:creationId xmlns:a16="http://schemas.microsoft.com/office/drawing/2014/main" id="{9124F8BA-EEFF-497D-91EA-1FDDCD54A056}"/>
              </a:ext>
            </a:extLst>
          </p:cNvPr>
          <p:cNvSpPr/>
          <p:nvPr/>
        </p:nvSpPr>
        <p:spPr>
          <a:xfrm>
            <a:off x="9311082" y="2899579"/>
            <a:ext cx="1007378" cy="502373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82729110-3AE5-465C-B238-EA0865F7C936}"/>
              </a:ext>
            </a:extLst>
          </p:cNvPr>
          <p:cNvSpPr/>
          <p:nvPr/>
        </p:nvSpPr>
        <p:spPr>
          <a:xfrm>
            <a:off x="7223621" y="5894683"/>
            <a:ext cx="737531" cy="307777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FA4717D-FF10-4BF0-A1A6-F1F5C8E448CE}"/>
              </a:ext>
            </a:extLst>
          </p:cNvPr>
          <p:cNvSpPr/>
          <p:nvPr/>
        </p:nvSpPr>
        <p:spPr>
          <a:xfrm flipV="1">
            <a:off x="8608784" y="3359080"/>
            <a:ext cx="643854" cy="298527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4281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1.2.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타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3023905"/>
            <a:chOff x="159194" y="1287402"/>
            <a:chExt cx="11359039" cy="302390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1.2-6)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트인 설계사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2" y="1719059"/>
              <a:ext cx="7139121" cy="2592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 err="1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구조평면도가</a:t>
              </a:r>
              <a:r>
                <a:rPr lang="ko-KR" altLang="en-US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없음</a:t>
              </a:r>
              <a:endParaRPr lang="en-US" altLang="ko-KR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해석 불가능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문제점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단면 형태 표기가 다름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 err="1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늑근</a:t>
              </a:r>
              <a:r>
                <a:rPr lang="ko-KR" altLang="en-US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부호마다 단면 유형을 모두 </a:t>
              </a:r>
              <a:r>
                <a:rPr lang="en-US" altLang="ko-KR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3</a:t>
              </a:r>
              <a:r>
                <a:rPr lang="ko-KR" altLang="en-US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가지로 표기</a:t>
              </a:r>
              <a:endParaRPr lang="en-US" altLang="ko-KR" dirty="0">
                <a:solidFill>
                  <a:srgbClr val="0070C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*</a:t>
              </a:r>
              <a:r>
                <a:rPr lang="en-US" altLang="ko-KR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ko-KR" altLang="en-US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사용하지 않는 단면의 경우 </a:t>
              </a:r>
              <a:r>
                <a:rPr lang="en-US" altLang="ko-KR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‘x’ </a:t>
              </a:r>
              <a:r>
                <a:rPr lang="ko-KR" altLang="en-US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표기됨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13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DEA16BE-6643-4481-BE3A-4A978AEB1024}"/>
              </a:ext>
            </a:extLst>
          </p:cNvPr>
          <p:cNvGrpSpPr/>
          <p:nvPr/>
        </p:nvGrpSpPr>
        <p:grpSpPr>
          <a:xfrm>
            <a:off x="7286944" y="136525"/>
            <a:ext cx="4508836" cy="2541056"/>
            <a:chOff x="7286944" y="136525"/>
            <a:chExt cx="4508836" cy="2541056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26239FA-5420-4071-8E33-B4D91E2DA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86944" y="136525"/>
              <a:ext cx="4465287" cy="211455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EB8945F-3E2F-4646-B1C4-BF85DC020F8C}"/>
                </a:ext>
              </a:extLst>
            </p:cNvPr>
            <p:cNvSpPr txBox="1"/>
            <p:nvPr/>
          </p:nvSpPr>
          <p:spPr>
            <a:xfrm>
              <a:off x="7446570" y="2369804"/>
              <a:ext cx="43492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간석의 부재리스트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비교를 위해 추가함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EA3F2BC0-F6BB-48C8-B1F5-761A7C370BAF}"/>
              </a:ext>
            </a:extLst>
          </p:cNvPr>
          <p:cNvGrpSpPr/>
          <p:nvPr/>
        </p:nvGrpSpPr>
        <p:grpSpPr>
          <a:xfrm>
            <a:off x="7253561" y="3278715"/>
            <a:ext cx="4617720" cy="2930956"/>
            <a:chOff x="7253561" y="3278715"/>
            <a:chExt cx="4617720" cy="2930956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A9639AF3-5616-49F1-ACD8-AADB318D9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53561" y="3278715"/>
              <a:ext cx="4543425" cy="247650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6BBAB97-D870-40A0-BC77-EF96D3F07069}"/>
                </a:ext>
              </a:extLst>
            </p:cNvPr>
            <p:cNvSpPr txBox="1"/>
            <p:nvPr/>
          </p:nvSpPr>
          <p:spPr>
            <a:xfrm>
              <a:off x="7344982" y="5901894"/>
              <a:ext cx="43492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트인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설계사의 부재리스트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22D8E1F-2326-4D44-9F70-1CC4E246E499}"/>
                </a:ext>
              </a:extLst>
            </p:cNvPr>
            <p:cNvSpPr/>
            <p:nvPr/>
          </p:nvSpPr>
          <p:spPr>
            <a:xfrm>
              <a:off x="10318459" y="3469519"/>
              <a:ext cx="1552822" cy="1683575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87107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1.2.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타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3384004"/>
            <a:chOff x="159194" y="1287402"/>
            <a:chExt cx="11359039" cy="3384004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1.2-7) KNP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설계사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2" y="1719059"/>
              <a:ext cx="7139121" cy="2952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쌍 모두 있음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지상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~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지상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6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+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옥탑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</a:t>
              </a:r>
              <a:r>
                <a:rPr lang="en-US" altLang="ko-KR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해석 모두 불가능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 문제점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선의 굵기 때문에 해석 불가능</a:t>
              </a:r>
              <a:endParaRPr lang="en-US" altLang="ko-KR" b="1" dirty="0">
                <a:solidFill>
                  <a:srgbClr val="0070C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 문제점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정보 이름 </a:t>
              </a:r>
              <a:r>
                <a:rPr lang="en-US" altLang="ko-KR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부호</a:t>
              </a:r>
              <a:r>
                <a:rPr lang="en-US" altLang="ko-KR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단면</a:t>
              </a:r>
              <a:r>
                <a:rPr lang="en-US" altLang="ko-KR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크기 등등</a:t>
              </a:r>
              <a:r>
                <a:rPr lang="en-US" altLang="ko-KR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이 없음</a:t>
              </a:r>
              <a:endParaRPr lang="en-US" altLang="ko-KR" b="1" dirty="0">
                <a:solidFill>
                  <a:srgbClr val="7030A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14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D233F15-4C98-4F96-86D3-203C61D301F2}"/>
              </a:ext>
            </a:extLst>
          </p:cNvPr>
          <p:cNvGrpSpPr/>
          <p:nvPr/>
        </p:nvGrpSpPr>
        <p:grpSpPr>
          <a:xfrm>
            <a:off x="7145843" y="3529080"/>
            <a:ext cx="4652965" cy="2899681"/>
            <a:chOff x="7145843" y="3529080"/>
            <a:chExt cx="4652965" cy="2899681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0D7FE63C-EBDC-4DD3-9153-3F9E20F8E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06373" y="3529080"/>
              <a:ext cx="4492435" cy="2485987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22065E-EB43-463F-BD7F-F09AF56F4AB9}"/>
                </a:ext>
              </a:extLst>
            </p:cNvPr>
            <p:cNvSpPr txBox="1"/>
            <p:nvPr/>
          </p:nvSpPr>
          <p:spPr>
            <a:xfrm>
              <a:off x="7377985" y="6120984"/>
              <a:ext cx="43492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[KNP 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설계사의 부재리스트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9EC28854-1B1B-46B2-A44A-FC2EC5588A38}"/>
                </a:ext>
              </a:extLst>
            </p:cNvPr>
            <p:cNvSpPr/>
            <p:nvPr/>
          </p:nvSpPr>
          <p:spPr>
            <a:xfrm>
              <a:off x="7145843" y="3529080"/>
              <a:ext cx="1240935" cy="2485987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490112C-1361-4986-89B8-05EBD1DFD60F}"/>
              </a:ext>
            </a:extLst>
          </p:cNvPr>
          <p:cNvGrpSpPr/>
          <p:nvPr/>
        </p:nvGrpSpPr>
        <p:grpSpPr>
          <a:xfrm>
            <a:off x="7306374" y="372055"/>
            <a:ext cx="4420822" cy="2774722"/>
            <a:chOff x="7306374" y="372055"/>
            <a:chExt cx="4420822" cy="2774722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DFD95A2-1274-4496-A6EB-7775EA0F4A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6374" y="372055"/>
              <a:ext cx="4420822" cy="2361652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66CF19C-50D5-4568-A8D1-757710B61A3F}"/>
                </a:ext>
              </a:extLst>
            </p:cNvPr>
            <p:cNvSpPr txBox="1"/>
            <p:nvPr/>
          </p:nvSpPr>
          <p:spPr>
            <a:xfrm>
              <a:off x="7342180" y="2839000"/>
              <a:ext cx="43492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[KNP 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설계사의 구조평면도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28" name="타원 27">
            <a:extLst>
              <a:ext uri="{FF2B5EF4-FFF2-40B4-BE49-F238E27FC236}">
                <a16:creationId xmlns:a16="http://schemas.microsoft.com/office/drawing/2014/main" id="{1BEA1F0E-A529-46AB-B288-DF09C0F0EEA1}"/>
              </a:ext>
            </a:extLst>
          </p:cNvPr>
          <p:cNvSpPr/>
          <p:nvPr/>
        </p:nvSpPr>
        <p:spPr>
          <a:xfrm>
            <a:off x="7336327" y="2132661"/>
            <a:ext cx="4181906" cy="372677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9449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582593" y="2517757"/>
            <a:ext cx="9026814" cy="1822486"/>
            <a:chOff x="2362014" y="1484405"/>
            <a:chExt cx="7225457" cy="182248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921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44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2. </a:t>
              </a:r>
              <a:r>
                <a:rPr lang="ko-KR" altLang="en-US" sz="4400" b="1" dirty="0" err="1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늑근</a:t>
              </a:r>
              <a:r>
                <a:rPr lang="ko-KR" altLang="en-US" sz="44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가공 </a:t>
              </a:r>
              <a:r>
                <a:rPr lang="en-US" altLang="ko-KR" sz="44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HW </a:t>
              </a:r>
              <a:r>
                <a:rPr lang="ko-KR" altLang="en-US" sz="44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진행 상황</a:t>
              </a:r>
              <a:endParaRPr lang="ko-KR" altLang="en-US" sz="32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4A7495F-9343-4B4B-AE56-F6F267EDD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15</a:t>
            </a:fld>
            <a:endParaRPr lang="ko-KR" altLang="en-US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0526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2.1.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도면 해석 </a:t>
            </a: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기능 추가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863314"/>
            <a:chOff x="159194" y="1287402"/>
            <a:chExt cx="11359039" cy="863314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2.1-1)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결과 저장 버튼 추가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3" y="1719059"/>
              <a:ext cx="5804407" cy="431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‘Save’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버튼을 누르면 도면 해석 결과가 저장 됨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16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BDFAAAD-5B14-47E9-A935-61E77EC7A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503" y="2268306"/>
            <a:ext cx="6420419" cy="39411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C5B6EC-2AC6-433F-B452-44A6D615A76E}"/>
              </a:ext>
            </a:extLst>
          </p:cNvPr>
          <p:cNvSpPr txBox="1"/>
          <p:nvPr/>
        </p:nvSpPr>
        <p:spPr>
          <a:xfrm>
            <a:off x="3664107" y="6282566"/>
            <a:ext cx="4349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도면 해석 결과 저장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(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예시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0043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2.1.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도면 해석 </a:t>
            </a: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기능 추가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1223412"/>
            <a:chOff x="159194" y="1287402"/>
            <a:chExt cx="11359039" cy="122341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2.1-2)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통신 버튼 추가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3" y="1719059"/>
              <a:ext cx="7804323" cy="791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저장된 도면 해석 결과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(txt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파일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를 데이터 송신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사용하는 통신 방법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Rs232c</a:t>
              </a: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17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C5B6EC-2AC6-433F-B452-44A6D615A76E}"/>
              </a:ext>
            </a:extLst>
          </p:cNvPr>
          <p:cNvSpPr txBox="1"/>
          <p:nvPr/>
        </p:nvSpPr>
        <p:spPr>
          <a:xfrm>
            <a:off x="3664106" y="6339849"/>
            <a:ext cx="4349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도면 해석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상의 통신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(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예시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FCFBD1B-5422-44FC-B88D-3C053BE97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847" y="2568097"/>
            <a:ext cx="6781729" cy="37144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18934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18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C5B6EC-2AC6-433F-B452-44A6D615A76E}"/>
              </a:ext>
            </a:extLst>
          </p:cNvPr>
          <p:cNvSpPr txBox="1"/>
          <p:nvPr/>
        </p:nvSpPr>
        <p:spPr>
          <a:xfrm>
            <a:off x="3921394" y="6356350"/>
            <a:ext cx="4349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도면 해석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상의 통신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(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예시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2" name="2021년 3월 26일">
            <a:hlinkClick r:id="" action="ppaction://media"/>
            <a:extLst>
              <a:ext uri="{FF2B5EF4-FFF2-40B4-BE49-F238E27FC236}">
                <a16:creationId xmlns:a16="http://schemas.microsoft.com/office/drawing/2014/main" id="{BB88CB00-372C-4A67-B65E-A1060B32EE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40923" y="1791050"/>
            <a:ext cx="7710153" cy="43299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F8FB04F-7938-4958-BB11-E9EFA8A4AC05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2.1.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도면 해석 </a:t>
            </a: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기능 추가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D169BBC-3655-4E4C-9B36-C9D54A783C54}"/>
              </a:ext>
            </a:extLst>
          </p:cNvPr>
          <p:cNvSpPr/>
          <p:nvPr/>
        </p:nvSpPr>
        <p:spPr>
          <a:xfrm>
            <a:off x="159194" y="1287402"/>
            <a:ext cx="11359039" cy="431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2.1-3) </a:t>
            </a:r>
            <a:r>
              <a:rPr lang="ko-KR" altLang="en-US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통신 버튼 추가 </a:t>
            </a:r>
            <a:r>
              <a: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(</a:t>
            </a:r>
            <a:r>
              <a:rPr lang="ko-KR" altLang="en-US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시연</a:t>
            </a:r>
            <a:r>
              <a: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6537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2.3.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향후 계획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299C376-6890-40B7-A55C-8A8476FB56C4}"/>
              </a:ext>
            </a:extLst>
          </p:cNvPr>
          <p:cNvSpPr/>
          <p:nvPr/>
        </p:nvSpPr>
        <p:spPr>
          <a:xfrm>
            <a:off x="159194" y="1287402"/>
            <a:ext cx="11359039" cy="431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2.3-1) </a:t>
            </a:r>
            <a:r>
              <a:rPr lang="ko-KR" altLang="en-US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도면 해석 </a:t>
            </a:r>
            <a:r>
              <a: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</a:t>
            </a:r>
            <a:r>
              <a:rPr lang="ko-KR" altLang="en-US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와 </a:t>
            </a:r>
            <a:r>
              <a: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PLC </a:t>
            </a:r>
            <a:r>
              <a:rPr lang="ko-KR" altLang="en-US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제어 </a:t>
            </a:r>
            <a:r>
              <a: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</a:t>
            </a:r>
            <a:r>
              <a:rPr lang="ko-KR" altLang="en-US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의 연동</a:t>
            </a:r>
            <a:endParaRPr lang="en-US" altLang="ko-KR" b="1" dirty="0">
              <a:ln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19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29F1E7-EED4-4A30-B9B2-B6F943301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812" y="2942471"/>
            <a:ext cx="6810375" cy="35964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C2D2068-7DAC-4A55-BE90-D2016773D7D1}"/>
              </a:ext>
            </a:extLst>
          </p:cNvPr>
          <p:cNvSpPr txBox="1"/>
          <p:nvPr/>
        </p:nvSpPr>
        <p:spPr>
          <a:xfrm>
            <a:off x="3921394" y="6567586"/>
            <a:ext cx="4349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늑근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HW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제어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C20DDF-52D9-493E-B70D-FB25B30CB1DA}"/>
              </a:ext>
            </a:extLst>
          </p:cNvPr>
          <p:cNvSpPr txBox="1"/>
          <p:nvPr/>
        </p:nvSpPr>
        <p:spPr>
          <a:xfrm>
            <a:off x="393193" y="1719059"/>
            <a:ext cx="8935365" cy="1151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- </a:t>
            </a:r>
            <a:r>
              <a:rPr lang="ko-KR" altLang="en-US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도면 해석 </a:t>
            </a:r>
            <a:r>
              <a:rPr lang="en-US" altLang="ko-KR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</a:t>
            </a:r>
            <a:r>
              <a:rPr lang="ko-KR" altLang="en-US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 저장된 데이터를 </a:t>
            </a:r>
            <a:r>
              <a:rPr lang="en-US" altLang="ko-KR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PLC </a:t>
            </a:r>
            <a:r>
              <a:rPr lang="ko-KR" altLang="en-US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제어 </a:t>
            </a:r>
            <a:r>
              <a:rPr lang="en-US" altLang="ko-KR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GUI</a:t>
            </a:r>
            <a:r>
              <a:rPr lang="ko-KR" altLang="en-US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 송신</a:t>
            </a:r>
            <a:endParaRPr lang="en-US" altLang="ko-KR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30000"/>
              </a:lnSpc>
            </a:pPr>
            <a:r>
              <a: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- 3/26(</a:t>
            </a:r>
            <a:r>
              <a:rPr lang="ko-KR" altLang="en-US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금</a:t>
            </a:r>
            <a:r>
              <a: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)~3/27(</a:t>
            </a:r>
            <a:r>
              <a:rPr lang="ko-KR" altLang="en-US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토</a:t>
            </a:r>
            <a:r>
              <a: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 </a:t>
            </a:r>
            <a:r>
              <a:rPr lang="ko-KR" altLang="en-US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사이에 </a:t>
            </a:r>
            <a:r>
              <a:rPr lang="ko-KR" altLang="en-US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서승훈</a:t>
            </a:r>
            <a:r>
              <a:rPr lang="ko-KR" altLang="en-US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석사과정과 </a:t>
            </a:r>
            <a:r>
              <a:rPr lang="ko-KR" altLang="en-US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이도걸</a:t>
            </a:r>
            <a:r>
              <a:rPr lang="ko-KR" altLang="en-US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학부생이 작업할 예정</a:t>
            </a:r>
            <a:endParaRPr lang="en-US" altLang="ko-KR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30000"/>
              </a:lnSpc>
            </a:pPr>
            <a:r>
              <a: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- </a:t>
            </a:r>
            <a:r>
              <a:rPr lang="ko-KR" altLang="en-US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다음주까지 </a:t>
            </a:r>
            <a:r>
              <a: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HW-SW </a:t>
            </a:r>
            <a:r>
              <a:rPr lang="ko-KR" altLang="en-US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연동을 완료하는 것이 목표</a:t>
            </a:r>
            <a:endParaRPr lang="en-US" altLang="ko-KR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0311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4A7495F-9343-4B4B-AE56-F6F267EDD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</a:t>
            </a:fld>
            <a:endParaRPr lang="ko-KR" altLang="en-US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29568A-B4E4-40FC-BB2D-6A0B7982F754}"/>
              </a:ext>
            </a:extLst>
          </p:cNvPr>
          <p:cNvGrpSpPr/>
          <p:nvPr/>
        </p:nvGrpSpPr>
        <p:grpSpPr>
          <a:xfrm>
            <a:off x="3944516" y="1558541"/>
            <a:ext cx="4302968" cy="3449687"/>
            <a:chOff x="3944516" y="1795553"/>
            <a:chExt cx="4302968" cy="344968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3EBAE86-64A8-4868-BEE7-5434F4C1EBCA}"/>
                </a:ext>
              </a:extLst>
            </p:cNvPr>
            <p:cNvGrpSpPr/>
            <p:nvPr/>
          </p:nvGrpSpPr>
          <p:grpSpPr>
            <a:xfrm>
              <a:off x="3944516" y="1795553"/>
              <a:ext cx="4302968" cy="3449687"/>
              <a:chOff x="4167696" y="1554048"/>
              <a:chExt cx="4302968" cy="3449687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AE636B6-2577-4F6B-815E-EA44397CC255}"/>
                  </a:ext>
                </a:extLst>
              </p:cNvPr>
              <p:cNvSpPr/>
              <p:nvPr/>
            </p:nvSpPr>
            <p:spPr>
              <a:xfrm>
                <a:off x="4265101" y="1889284"/>
                <a:ext cx="4205563" cy="31144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DEC8A26-9288-447B-8491-94E9ABD8C61C}"/>
                  </a:ext>
                </a:extLst>
              </p:cNvPr>
              <p:cNvSpPr txBox="1"/>
              <p:nvPr/>
            </p:nvSpPr>
            <p:spPr>
              <a:xfrm>
                <a:off x="4167696" y="1554048"/>
                <a:ext cx="214513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CONTENTS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53E8D31-00C3-418C-8E01-960B7A76C74B}"/>
                </a:ext>
              </a:extLst>
            </p:cNvPr>
            <p:cNvSpPr txBox="1"/>
            <p:nvPr/>
          </p:nvSpPr>
          <p:spPr>
            <a:xfrm>
              <a:off x="4143338" y="2387268"/>
              <a:ext cx="3905325" cy="24745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  <a:p>
              <a:pPr marL="285750" indent="-285750">
                <a:lnSpc>
                  <a:spcPct val="130000"/>
                </a:lnSpc>
                <a:buFontTx/>
                <a:buChar char="-"/>
              </a:pPr>
              <a:r>
                <a:rPr lang="ko-KR" altLang="en-US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도면 해석 </a:t>
              </a:r>
              <a:r>
                <a:rPr lang="en-US" altLang="ko-KR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SW </a:t>
              </a:r>
              <a:r>
                <a:rPr lang="ko-KR" altLang="en-US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범용성 테스트</a:t>
              </a:r>
              <a:endParaRPr lang="en-US" altLang="ko-KR" sz="16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* </a:t>
              </a:r>
              <a:r>
                <a:rPr lang="ko-KR" altLang="en-US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 설계사</a:t>
              </a:r>
              <a:r>
                <a:rPr lang="en-US" altLang="ko-KR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</a:p>
            <a:p>
              <a:pPr>
                <a:lnSpc>
                  <a:spcPct val="130000"/>
                </a:lnSpc>
              </a:pPr>
              <a:r>
                <a:rPr lang="en-US" altLang="ko-KR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* </a:t>
              </a:r>
              <a:r>
                <a:rPr lang="ko-KR" altLang="en-US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타 설계사</a:t>
              </a:r>
              <a:endParaRPr lang="en-US" altLang="ko-KR" sz="16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sz="16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  <a:p>
              <a:pPr marL="285750" indent="-285750">
                <a:lnSpc>
                  <a:spcPct val="130000"/>
                </a:lnSpc>
                <a:buFontTx/>
                <a:buChar char="-"/>
              </a:pPr>
              <a:r>
                <a:rPr lang="ko-KR" altLang="en-US" sz="1600" b="1" dirty="0" err="1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늑근</a:t>
              </a:r>
              <a:r>
                <a:rPr lang="ko-KR" altLang="en-US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가공 </a:t>
              </a:r>
              <a:r>
                <a:rPr lang="en-US" altLang="ko-KR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HW </a:t>
              </a:r>
              <a:r>
                <a:rPr lang="ko-KR" altLang="en-US" sz="16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진행 상황</a:t>
              </a:r>
              <a:endParaRPr lang="en-US" altLang="ko-KR" sz="16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898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바둑판식, 하얀색, 빨간색, 싱크이(가) 표시된 사진&#10;&#10;자동 생성된 설명">
            <a:extLst>
              <a:ext uri="{FF2B5EF4-FFF2-40B4-BE49-F238E27FC236}">
                <a16:creationId xmlns:a16="http://schemas.microsoft.com/office/drawing/2014/main" id="{C2EA47E2-A6CE-494D-BC7B-25F35DFDD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8FCD74-879C-42EB-8E54-8521F532144E}"/>
              </a:ext>
            </a:extLst>
          </p:cNvPr>
          <p:cNvSpPr txBox="1"/>
          <p:nvPr/>
        </p:nvSpPr>
        <p:spPr>
          <a:xfrm>
            <a:off x="4179065" y="2659559"/>
            <a:ext cx="38338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Thank you ~! </a:t>
            </a:r>
            <a:endParaRPr lang="ko-KR" altLang="en-US" sz="44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74E5B6D-A171-4C38-9927-9EFD0D211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20</a:t>
            </a:fld>
            <a:endParaRPr lang="ko-KR" altLang="en-US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 descr="테이블, 검은색, 앉아있는, 램프이(가) 표시된 사진&#10;&#10;자동 생성된 설명">
            <a:extLst>
              <a:ext uri="{FF2B5EF4-FFF2-40B4-BE49-F238E27FC236}">
                <a16:creationId xmlns:a16="http://schemas.microsoft.com/office/drawing/2014/main" id="{8808C412-81A0-4CC6-8DAB-E52309644F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380" y="136525"/>
            <a:ext cx="1979420" cy="135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03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582593" y="2517757"/>
            <a:ext cx="9026814" cy="1822486"/>
            <a:chOff x="2362014" y="1484405"/>
            <a:chExt cx="7225457" cy="182248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921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44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1. </a:t>
              </a:r>
              <a:r>
                <a:rPr lang="ko-KR" altLang="en-US" sz="44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도면 해석 </a:t>
              </a:r>
              <a:r>
                <a:rPr lang="en-US" altLang="ko-KR" sz="44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SW </a:t>
              </a:r>
              <a:r>
                <a:rPr lang="ko-KR" altLang="en-US" sz="44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범용성 테스트</a:t>
              </a:r>
              <a:endParaRPr lang="ko-KR" altLang="en-US" sz="32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4A7495F-9343-4B4B-AE56-F6F267EDD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</a:t>
            </a:fld>
            <a:endParaRPr lang="ko-KR" altLang="en-US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0600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1.1.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주호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1696619"/>
            <a:chOff x="159194" y="1287402"/>
            <a:chExt cx="11359039" cy="169661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1.1-1)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 설계사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3" y="1719059"/>
              <a:ext cx="5804407" cy="12649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설계사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본 연구 과제의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타겟 설계사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도면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현장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종류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sz="2400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간석</a:t>
              </a:r>
              <a:r>
                <a:rPr lang="en-US" altLang="ko-KR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소하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72EFB15-C149-4D1E-A93C-23DA78141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427" y="3302570"/>
            <a:ext cx="2092664" cy="16310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570C072-537E-4058-A8F9-288E0C98993A}"/>
              </a:ext>
            </a:extLst>
          </p:cNvPr>
          <p:cNvSpPr txBox="1"/>
          <p:nvPr/>
        </p:nvSpPr>
        <p:spPr>
          <a:xfrm>
            <a:off x="543205" y="5057497"/>
            <a:ext cx="3875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주호 설계사 정보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7878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CAD6F409-9D6C-4DBA-9D9C-7A6F8A9241C8}"/>
              </a:ext>
            </a:extLst>
          </p:cNvPr>
          <p:cNvGrpSpPr/>
          <p:nvPr/>
        </p:nvGrpSpPr>
        <p:grpSpPr>
          <a:xfrm>
            <a:off x="159192" y="1287402"/>
            <a:ext cx="11359039" cy="4824398"/>
            <a:chOff x="159194" y="1287402"/>
            <a:chExt cx="11359039" cy="4824398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3C99334-91F6-4895-ADC7-4A64E4DDE799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1.1-2)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</a:t>
              </a: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간석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테스트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88AD0C-E722-4DC7-B277-264DA7E5475F}"/>
                </a:ext>
              </a:extLst>
            </p:cNvPr>
            <p:cNvSpPr txBox="1"/>
            <p:nvPr/>
          </p:nvSpPr>
          <p:spPr>
            <a:xfrm>
              <a:off x="393193" y="1719059"/>
              <a:ext cx="6903906" cy="43927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쌍 모두 있음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~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지상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14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+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옥탑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아래의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필요 사항 </a:t>
              </a:r>
              <a:r>
                <a:rPr lang="en-US" altLang="ko-KR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개를 해결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해야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지하 </a:t>
              </a:r>
              <a:r>
                <a:rPr lang="en-US" altLang="ko-KR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층을 제외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한 모든 층수에 대해 테스트 가능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층은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수직 </a:t>
              </a:r>
              <a:r>
                <a:rPr lang="ko-KR" altLang="en-US" b="1" dirty="0" err="1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</a:t>
              </a:r>
              <a:r>
                <a:rPr lang="ko-KR" altLang="en-US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를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ko-KR" altLang="en-US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트인에게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받아야 테스트 가능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필요 사항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 :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DB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화 </a:t>
              </a:r>
              <a:endParaRPr lang="en-US" altLang="ko-KR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한 층에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여러 장의 부재리스트가 있는 경우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에 대한 예외처리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필요 사항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 : 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B0(</a:t>
              </a:r>
              <a:r>
                <a:rPr lang="ko-KR" altLang="en-US" b="1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전층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에 대한 예외처리</a:t>
              </a:r>
              <a:endParaRPr lang="en-US" altLang="ko-KR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지상 </a:t>
              </a:r>
              <a:r>
                <a:rPr lang="en-US" altLang="ko-KR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4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층부터 </a:t>
              </a:r>
              <a:r>
                <a:rPr lang="ko-KR" altLang="en-US" b="1" dirty="0" err="1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늑근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부호가 모두 </a:t>
              </a:r>
              <a:r>
                <a:rPr lang="en-US" altLang="ko-KR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B0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로 통일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됨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1.1.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주호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5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9530363-5C9D-4C6B-9756-042F43BCAF7E}"/>
              </a:ext>
            </a:extLst>
          </p:cNvPr>
          <p:cNvGrpSpPr/>
          <p:nvPr/>
        </p:nvGrpSpPr>
        <p:grpSpPr>
          <a:xfrm>
            <a:off x="7362286" y="161479"/>
            <a:ext cx="4623543" cy="2785876"/>
            <a:chOff x="6945988" y="377308"/>
            <a:chExt cx="4623543" cy="2785876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79E82DCF-3578-446E-AE17-5B9417EFA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45988" y="377308"/>
              <a:ext cx="4623543" cy="239994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699585A-09DC-4467-B556-61B452FA98AA}"/>
                </a:ext>
              </a:extLst>
            </p:cNvPr>
            <p:cNvSpPr txBox="1"/>
            <p:nvPr/>
          </p:nvSpPr>
          <p:spPr>
            <a:xfrm>
              <a:off x="7320205" y="2855407"/>
              <a:ext cx="3875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필요 사항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 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간석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3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부재리스트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CFB8B0E-827D-49EB-BB91-BDB4AE242EE8}"/>
              </a:ext>
            </a:extLst>
          </p:cNvPr>
          <p:cNvGrpSpPr/>
          <p:nvPr/>
        </p:nvGrpSpPr>
        <p:grpSpPr>
          <a:xfrm>
            <a:off x="7247027" y="3220425"/>
            <a:ext cx="4827871" cy="3472375"/>
            <a:chOff x="7247027" y="3220425"/>
            <a:chExt cx="4827871" cy="3472375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1D9B188-D2F8-4365-8549-4EF79F59B649}"/>
                </a:ext>
              </a:extLst>
            </p:cNvPr>
            <p:cNvGrpSpPr/>
            <p:nvPr/>
          </p:nvGrpSpPr>
          <p:grpSpPr>
            <a:xfrm>
              <a:off x="7362286" y="3220425"/>
              <a:ext cx="4712612" cy="3472375"/>
              <a:chOff x="7255005" y="3208913"/>
              <a:chExt cx="4712612" cy="3472375"/>
            </a:xfrm>
          </p:grpSpPr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D49A5D48-BD33-45A0-A20C-C0C98BD42852}"/>
                  </a:ext>
                </a:extLst>
              </p:cNvPr>
              <p:cNvGrpSpPr/>
              <p:nvPr/>
            </p:nvGrpSpPr>
            <p:grpSpPr>
              <a:xfrm>
                <a:off x="7255005" y="3208913"/>
                <a:ext cx="4712612" cy="3083278"/>
                <a:chOff x="7031040" y="3336103"/>
                <a:chExt cx="4712612" cy="3083278"/>
              </a:xfrm>
            </p:grpSpPr>
            <p:pic>
              <p:nvPicPr>
                <p:cNvPr id="11" name="그림 10">
                  <a:extLst>
                    <a:ext uri="{FF2B5EF4-FFF2-40B4-BE49-F238E27FC236}">
                      <a16:creationId xmlns:a16="http://schemas.microsoft.com/office/drawing/2014/main" id="{97AD16DF-2F60-4C09-AA9A-74A6359FCC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410647" y="3336103"/>
                  <a:ext cx="2333005" cy="3083278"/>
                </a:xfrm>
                <a:prstGeom prst="rect">
                  <a:avLst/>
                </a:prstGeom>
                <a:ln w="38100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  <p:pic>
              <p:nvPicPr>
                <p:cNvPr id="12" name="그림 11">
                  <a:extLst>
                    <a:ext uri="{FF2B5EF4-FFF2-40B4-BE49-F238E27FC236}">
                      <a16:creationId xmlns:a16="http://schemas.microsoft.com/office/drawing/2014/main" id="{CD4C9DD7-5D48-4D5C-B9E8-FF937372D2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031040" y="3342878"/>
                  <a:ext cx="2333005" cy="3076503"/>
                </a:xfrm>
                <a:prstGeom prst="rect">
                  <a:avLst/>
                </a:prstGeom>
                <a:ln w="38100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</p:grp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71467B0-4998-44AE-AE10-7E1C08AE4C68}"/>
                  </a:ext>
                </a:extLst>
              </p:cNvPr>
              <p:cNvSpPr txBox="1"/>
              <p:nvPr/>
            </p:nvSpPr>
            <p:spPr>
              <a:xfrm>
                <a:off x="8333802" y="6373511"/>
                <a:ext cx="26016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[</a:t>
                </a:r>
                <a:r>
                  <a:rPr lang="ko-KR" altLang="en-US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필요 사항 </a:t>
                </a:r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2 (</a:t>
                </a:r>
                <a:r>
                  <a:rPr lang="ko-KR" altLang="en-US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주호</a:t>
                </a:r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-</a:t>
                </a:r>
                <a:r>
                  <a:rPr lang="ko-KR" altLang="en-US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간석</a:t>
                </a:r>
                <a:r>
                  <a:rPr lang="en-US" altLang="ko-KR" sz="1400" b="1" dirty="0">
                    <a:latin typeface="210 옴니고딕 030" panose="02020603020101020101" pitchFamily="18" charset="-127"/>
                    <a:ea typeface="210 옴니고딕 030" panose="02020603020101020101" pitchFamily="18" charset="-127"/>
                  </a:rPr>
                  <a:t>)]</a:t>
                </a:r>
                <a:endPara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BECDB65A-9B69-427E-B20B-1E1E3EBD177C}"/>
                </a:ext>
              </a:extLst>
            </p:cNvPr>
            <p:cNvSpPr/>
            <p:nvPr/>
          </p:nvSpPr>
          <p:spPr>
            <a:xfrm>
              <a:off x="10418919" y="3314004"/>
              <a:ext cx="978952" cy="373346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7A7E0A4F-663C-4AD0-A467-C8EC06C3882E}"/>
                </a:ext>
              </a:extLst>
            </p:cNvPr>
            <p:cNvSpPr/>
            <p:nvPr/>
          </p:nvSpPr>
          <p:spPr>
            <a:xfrm>
              <a:off x="8528788" y="3242326"/>
              <a:ext cx="978952" cy="650165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9495AC0B-5CC0-4825-9013-F71F7583984F}"/>
                </a:ext>
              </a:extLst>
            </p:cNvPr>
            <p:cNvSpPr/>
            <p:nvPr/>
          </p:nvSpPr>
          <p:spPr>
            <a:xfrm>
              <a:off x="7247027" y="3362267"/>
              <a:ext cx="727096" cy="650165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C7309E8-DAA1-4D2B-8828-2C85AF903C7E}"/>
                </a:ext>
              </a:extLst>
            </p:cNvPr>
            <p:cNvSpPr/>
            <p:nvPr/>
          </p:nvSpPr>
          <p:spPr>
            <a:xfrm>
              <a:off x="7974123" y="6019898"/>
              <a:ext cx="1533617" cy="365125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3184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1.1.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주호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4464299"/>
            <a:chOff x="159194" y="1287402"/>
            <a:chExt cx="11359039" cy="446429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1.1-3)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</a:t>
              </a: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소하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테스트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3" y="1719059"/>
              <a:ext cx="6024385" cy="4032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쌍 모두 있음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~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지상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7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+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옥탑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현재 알고리즘으로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테스트 불가능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불가능한 이유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형식 다름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여러 부호의 표시 </a:t>
              </a:r>
              <a:r>
                <a:rPr lang="en-US" altLang="ko-KR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파란색 원</a:t>
              </a:r>
              <a:r>
                <a:rPr lang="en-US" altLang="ko-KR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   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1G1, 1G3 (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간석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 -&gt; 1G1, 3 (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소하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 </a:t>
              </a:r>
            </a:p>
            <a:p>
              <a:pPr>
                <a:lnSpc>
                  <a:spcPct val="130000"/>
                </a:lnSpc>
              </a:pPr>
              <a:endParaRPr lang="en-US" altLang="ko-KR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b="1" dirty="0" err="1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단부</a:t>
              </a:r>
              <a:r>
                <a:rPr lang="en-US" altLang="ko-KR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중앙부의 표시 </a:t>
              </a:r>
              <a:r>
                <a:rPr lang="en-US" altLang="ko-KR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보라색 원</a:t>
              </a:r>
              <a:r>
                <a:rPr lang="en-US" altLang="ko-KR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  <a:r>
                <a:rPr lang="ko-KR" altLang="en-US" b="1" dirty="0">
                  <a:solidFill>
                    <a:srgbClr val="7030A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   </a:t>
              </a:r>
              <a:r>
                <a:rPr lang="ko-KR" altLang="en-US" b="1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단부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중앙부 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간석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 -&gt; END, MID (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소하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6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51F9E9B-B9FA-45DD-AEF9-68A00456ED6F}"/>
              </a:ext>
            </a:extLst>
          </p:cNvPr>
          <p:cNvGrpSpPr/>
          <p:nvPr/>
        </p:nvGrpSpPr>
        <p:grpSpPr>
          <a:xfrm>
            <a:off x="7055535" y="258326"/>
            <a:ext cx="4362450" cy="2842253"/>
            <a:chOff x="7055535" y="258326"/>
            <a:chExt cx="4362450" cy="284225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E25C6EF-1663-4B25-8808-0C19702625AE}"/>
                </a:ext>
              </a:extLst>
            </p:cNvPr>
            <p:cNvSpPr txBox="1"/>
            <p:nvPr/>
          </p:nvSpPr>
          <p:spPr>
            <a:xfrm>
              <a:off x="7971831" y="2792802"/>
              <a:ext cx="25298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간석 부재리스트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33AB17B2-4279-4C53-B1D8-C2E5101E6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55535" y="258326"/>
              <a:ext cx="4362450" cy="236356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6BE3489-EFA0-412B-8AEE-6C176627C38D}"/>
                </a:ext>
              </a:extLst>
            </p:cNvPr>
            <p:cNvSpPr/>
            <p:nvPr/>
          </p:nvSpPr>
          <p:spPr>
            <a:xfrm>
              <a:off x="10293291" y="258326"/>
              <a:ext cx="738231" cy="373346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5687192-17DA-4DFE-8244-05EF68442E02}"/>
                </a:ext>
              </a:extLst>
            </p:cNvPr>
            <p:cNvSpPr/>
            <p:nvPr/>
          </p:nvSpPr>
          <p:spPr>
            <a:xfrm>
              <a:off x="7567067" y="618287"/>
              <a:ext cx="1987993" cy="373346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8FBA00-6F8D-4C9D-8253-763AF98EE3B8}"/>
              </a:ext>
            </a:extLst>
          </p:cNvPr>
          <p:cNvGrpSpPr/>
          <p:nvPr/>
        </p:nvGrpSpPr>
        <p:grpSpPr>
          <a:xfrm>
            <a:off x="7005411" y="3639733"/>
            <a:ext cx="4462698" cy="2789028"/>
            <a:chOff x="7005411" y="3639733"/>
            <a:chExt cx="4462698" cy="2789028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F325717-2789-4606-BA16-284699EFEC74}"/>
                </a:ext>
              </a:extLst>
            </p:cNvPr>
            <p:cNvSpPr txBox="1"/>
            <p:nvPr/>
          </p:nvSpPr>
          <p:spPr>
            <a:xfrm>
              <a:off x="7971832" y="6120984"/>
              <a:ext cx="25298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주호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소하 부재리스트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1F830B84-8FC3-4893-8DBA-22233F80B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05411" y="3639733"/>
              <a:ext cx="4462698" cy="236356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BB74BC60-BC3A-4E8A-A5A3-9542E6C436CE}"/>
                </a:ext>
              </a:extLst>
            </p:cNvPr>
            <p:cNvSpPr/>
            <p:nvPr/>
          </p:nvSpPr>
          <p:spPr>
            <a:xfrm>
              <a:off x="8930178" y="3923780"/>
              <a:ext cx="1987993" cy="373346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5FDEAB91-3265-4D5D-9F43-4BC0C0A876CF}"/>
                </a:ext>
              </a:extLst>
            </p:cNvPr>
            <p:cNvSpPr/>
            <p:nvPr/>
          </p:nvSpPr>
          <p:spPr>
            <a:xfrm>
              <a:off x="9555060" y="3650970"/>
              <a:ext cx="738231" cy="373346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8418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1.2.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타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1583511"/>
            <a:chOff x="159194" y="1287402"/>
            <a:chExt cx="11359039" cy="158351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1.2-1)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타 설계사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3" y="1719059"/>
              <a:ext cx="7547649" cy="11518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타 설계사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en-US" altLang="ko-KR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7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개의</a:t>
              </a:r>
              <a:r>
                <a:rPr lang="en-US" altLang="ko-KR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회사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원명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빔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한림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태현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GA,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트인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KNP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타 설계사의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도면</a:t>
              </a:r>
              <a:r>
                <a:rPr lang="en-US" altLang="ko-KR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현장</a:t>
              </a:r>
              <a:r>
                <a:rPr lang="en-US" altLang="ko-KR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종류는 모두 </a:t>
              </a:r>
              <a:r>
                <a:rPr lang="en-US" altLang="ko-KR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가지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타 설계사는 현재 알고리즘으로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모두 테스트 불가능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7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AF6AAF1-71EB-44F8-98F6-05D31FF140EC}"/>
              </a:ext>
            </a:extLst>
          </p:cNvPr>
          <p:cNvGrpSpPr/>
          <p:nvPr/>
        </p:nvGrpSpPr>
        <p:grpSpPr>
          <a:xfrm>
            <a:off x="1789480" y="3051089"/>
            <a:ext cx="8613040" cy="3821886"/>
            <a:chOff x="1789480" y="3051089"/>
            <a:chExt cx="8613040" cy="3821886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AADC1977-5A9F-40E0-A062-FFC65E2B9B00}"/>
                </a:ext>
              </a:extLst>
            </p:cNvPr>
            <p:cNvGrpSpPr/>
            <p:nvPr/>
          </p:nvGrpSpPr>
          <p:grpSpPr>
            <a:xfrm>
              <a:off x="1789480" y="3051089"/>
              <a:ext cx="8613040" cy="3487823"/>
              <a:chOff x="1789479" y="3233652"/>
              <a:chExt cx="8613040" cy="3487823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E487D01E-9B28-47BD-A5BF-FDB9A98E360A}"/>
                  </a:ext>
                </a:extLst>
              </p:cNvPr>
              <p:cNvGrpSpPr/>
              <p:nvPr/>
            </p:nvGrpSpPr>
            <p:grpSpPr>
              <a:xfrm>
                <a:off x="2845896" y="3233652"/>
                <a:ext cx="6500208" cy="1658704"/>
                <a:chOff x="2951836" y="3208352"/>
                <a:chExt cx="6500208" cy="1658704"/>
              </a:xfrm>
            </p:grpSpPr>
            <p:pic>
              <p:nvPicPr>
                <p:cNvPr id="2" name="그림 1">
                  <a:extLst>
                    <a:ext uri="{FF2B5EF4-FFF2-40B4-BE49-F238E27FC236}">
                      <a16:creationId xmlns:a16="http://schemas.microsoft.com/office/drawing/2014/main" id="{E47139E0-2080-4CAE-A490-5B39DB2D018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951836" y="3208353"/>
                  <a:ext cx="2059463" cy="1658703"/>
                </a:xfrm>
                <a:prstGeom prst="rect">
                  <a:avLst/>
                </a:prstGeom>
                <a:ln w="38100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  <p:pic>
              <p:nvPicPr>
                <p:cNvPr id="5" name="그림 4">
                  <a:extLst>
                    <a:ext uri="{FF2B5EF4-FFF2-40B4-BE49-F238E27FC236}">
                      <a16:creationId xmlns:a16="http://schemas.microsoft.com/office/drawing/2014/main" id="{7AF9BE87-6669-497A-AE12-FA0A931A6F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172208" y="3208353"/>
                  <a:ext cx="2059463" cy="1658703"/>
                </a:xfrm>
                <a:prstGeom prst="rect">
                  <a:avLst/>
                </a:prstGeom>
                <a:ln w="38100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  <p:pic>
              <p:nvPicPr>
                <p:cNvPr id="8" name="그림 7">
                  <a:extLst>
                    <a:ext uri="{FF2B5EF4-FFF2-40B4-BE49-F238E27FC236}">
                      <a16:creationId xmlns:a16="http://schemas.microsoft.com/office/drawing/2014/main" id="{57DD6A16-FC95-4C8B-B282-22062B18AF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rot="16200000">
                  <a:off x="7592961" y="3007972"/>
                  <a:ext cx="1658704" cy="2059463"/>
                </a:xfrm>
                <a:prstGeom prst="rect">
                  <a:avLst/>
                </a:prstGeom>
                <a:ln w="38100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8AF83454-49B8-40A7-BF30-15B2CDDF4D6C}"/>
                  </a:ext>
                </a:extLst>
              </p:cNvPr>
              <p:cNvGrpSpPr/>
              <p:nvPr/>
            </p:nvGrpSpPr>
            <p:grpSpPr>
              <a:xfrm>
                <a:off x="1789479" y="5062770"/>
                <a:ext cx="8613040" cy="1658705"/>
                <a:chOff x="2052641" y="5062770"/>
                <a:chExt cx="8613040" cy="1658705"/>
              </a:xfrm>
            </p:grpSpPr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3322C213-4F67-460A-8E3F-6B14B7EF3725}"/>
                    </a:ext>
                  </a:extLst>
                </p:cNvPr>
                <p:cNvGrpSpPr/>
                <p:nvPr/>
              </p:nvGrpSpPr>
              <p:grpSpPr>
                <a:xfrm>
                  <a:off x="2052641" y="5062770"/>
                  <a:ext cx="6431436" cy="1658705"/>
                  <a:chOff x="2052641" y="5062770"/>
                  <a:chExt cx="6431436" cy="1658705"/>
                </a:xfrm>
              </p:grpSpPr>
              <p:pic>
                <p:nvPicPr>
                  <p:cNvPr id="10" name="그림 9">
                    <a:extLst>
                      <a:ext uri="{FF2B5EF4-FFF2-40B4-BE49-F238E27FC236}">
                        <a16:creationId xmlns:a16="http://schemas.microsoft.com/office/drawing/2014/main" id="{020B8D71-6A43-4996-A8E5-F64501B6F85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2052641" y="5062772"/>
                    <a:ext cx="2059463" cy="1658703"/>
                  </a:xfrm>
                  <a:prstGeom prst="rect">
                    <a:avLst/>
                  </a:prstGeom>
                  <a:ln w="38100" cap="sq">
                    <a:solidFill>
                      <a:srgbClr val="000000"/>
                    </a:solidFill>
                    <a:prstDash val="solid"/>
                    <a:miter lim="800000"/>
                  </a:ln>
                  <a:effectLst>
                    <a:outerShdw blurRad="50800" dist="38100" dir="2700000" algn="tl" rotWithShape="0">
                      <a:srgbClr val="000000">
                        <a:alpha val="43000"/>
                      </a:srgbClr>
                    </a:outerShdw>
                  </a:effectLst>
                </p:spPr>
              </p:pic>
              <p:pic>
                <p:nvPicPr>
                  <p:cNvPr id="11" name="그림 10">
                    <a:extLst>
                      <a:ext uri="{FF2B5EF4-FFF2-40B4-BE49-F238E27FC236}">
                        <a16:creationId xmlns:a16="http://schemas.microsoft.com/office/drawing/2014/main" id="{3B20F52D-359A-49E4-A045-93F6371CB25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4238627" y="5062771"/>
                    <a:ext cx="2059463" cy="1658704"/>
                  </a:xfrm>
                  <a:prstGeom prst="rect">
                    <a:avLst/>
                  </a:prstGeom>
                  <a:ln w="38100" cap="sq">
                    <a:solidFill>
                      <a:srgbClr val="000000"/>
                    </a:solidFill>
                    <a:prstDash val="solid"/>
                    <a:miter lim="800000"/>
                  </a:ln>
                  <a:effectLst>
                    <a:outerShdw blurRad="50800" dist="38100" dir="2700000" algn="tl" rotWithShape="0">
                      <a:srgbClr val="000000">
                        <a:alpha val="43000"/>
                      </a:srgbClr>
                    </a:outerShdw>
                  </a:effectLst>
                </p:spPr>
              </p:pic>
              <p:pic>
                <p:nvPicPr>
                  <p:cNvPr id="12" name="그림 11">
                    <a:extLst>
                      <a:ext uri="{FF2B5EF4-FFF2-40B4-BE49-F238E27FC236}">
                        <a16:creationId xmlns:a16="http://schemas.microsoft.com/office/drawing/2014/main" id="{C26A63BB-9BAC-4303-BCA0-EC336C2F551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6424613" y="5062770"/>
                    <a:ext cx="2059464" cy="1658705"/>
                  </a:xfrm>
                  <a:prstGeom prst="rect">
                    <a:avLst/>
                  </a:prstGeom>
                  <a:ln w="38100" cap="sq">
                    <a:solidFill>
                      <a:srgbClr val="000000"/>
                    </a:solidFill>
                    <a:prstDash val="solid"/>
                    <a:miter lim="800000"/>
                  </a:ln>
                  <a:effectLst>
                    <a:outerShdw blurRad="50800" dist="38100" dir="2700000" algn="tl" rotWithShape="0">
                      <a:srgbClr val="000000">
                        <a:alpha val="43000"/>
                      </a:srgbClr>
                    </a:outerShdw>
                  </a:effectLst>
                </p:spPr>
              </p:pic>
            </p:grpSp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16A73462-449E-4CDD-B178-51F0A7C61E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606219" y="5062773"/>
                  <a:ext cx="2059462" cy="1658702"/>
                </a:xfrm>
                <a:prstGeom prst="rect">
                  <a:avLst/>
                </a:prstGeom>
                <a:ln w="38100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</p:grp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0BBE716-6345-4992-A58E-097288DAC070}"/>
                </a:ext>
              </a:extLst>
            </p:cNvPr>
            <p:cNvSpPr txBox="1"/>
            <p:nvPr/>
          </p:nvSpPr>
          <p:spPr>
            <a:xfrm>
              <a:off x="4158446" y="6565198"/>
              <a:ext cx="3875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타 설계사 정보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1510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1.2.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타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2303708"/>
            <a:chOff x="159194" y="1287402"/>
            <a:chExt cx="11359039" cy="230370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1.2-2)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원명 설계사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3" y="1719059"/>
              <a:ext cx="7547649" cy="1872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부재리스트가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없음</a:t>
              </a:r>
              <a:endParaRPr lang="en-US" altLang="ko-KR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 해석 불가능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</a:t>
              </a: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문제점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구조평면도의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선 형태가 다름</a:t>
              </a:r>
              <a:endParaRPr lang="en-US" altLang="ko-KR" b="1" dirty="0">
                <a:solidFill>
                  <a:srgbClr val="0070C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8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731BC69-08E5-4736-B6F4-1DC1CF17FF22}"/>
              </a:ext>
            </a:extLst>
          </p:cNvPr>
          <p:cNvGrpSpPr/>
          <p:nvPr/>
        </p:nvGrpSpPr>
        <p:grpSpPr>
          <a:xfrm>
            <a:off x="7460609" y="1655570"/>
            <a:ext cx="3901253" cy="3978517"/>
            <a:chOff x="7460609" y="1655570"/>
            <a:chExt cx="3901253" cy="3978517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49EFB5C-A8C3-4055-9C9F-ABB724C5FC6F}"/>
                </a:ext>
              </a:extLst>
            </p:cNvPr>
            <p:cNvGrpSpPr/>
            <p:nvPr/>
          </p:nvGrpSpPr>
          <p:grpSpPr>
            <a:xfrm>
              <a:off x="7460609" y="1655570"/>
              <a:ext cx="3893191" cy="3546860"/>
              <a:chOff x="7460609" y="1655570"/>
              <a:chExt cx="3893191" cy="3546860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4DD6EFE7-1F37-4F09-A061-FC0E05D63F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94816" y="1655570"/>
                <a:ext cx="3858984" cy="3546860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769190DC-D416-4955-A8CA-1699E6D14EA1}"/>
                  </a:ext>
                </a:extLst>
              </p:cNvPr>
              <p:cNvSpPr/>
              <p:nvPr/>
            </p:nvSpPr>
            <p:spPr>
              <a:xfrm>
                <a:off x="7460609" y="2150716"/>
                <a:ext cx="1149991" cy="889009"/>
              </a:xfrm>
              <a:prstGeom prst="ellipse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E9980A76-082B-4B70-8450-85EFF4A8FA02}"/>
                  </a:ext>
                </a:extLst>
              </p:cNvPr>
              <p:cNvSpPr/>
              <p:nvPr/>
            </p:nvSpPr>
            <p:spPr>
              <a:xfrm>
                <a:off x="10203809" y="2087227"/>
                <a:ext cx="1149991" cy="889009"/>
              </a:xfrm>
              <a:prstGeom prst="ellipse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061452A-01F7-4903-80EA-A543A79DECB6}"/>
                </a:ext>
              </a:extLst>
            </p:cNvPr>
            <p:cNvSpPr txBox="1"/>
            <p:nvPr/>
          </p:nvSpPr>
          <p:spPr>
            <a:xfrm>
              <a:off x="7486754" y="5326310"/>
              <a:ext cx="3875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원명 설계사의 구조평면도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6269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221C0-03F8-4844-813E-5BCF63314BCB}"/>
              </a:ext>
            </a:extLst>
          </p:cNvPr>
          <p:cNvSpPr txBox="1"/>
          <p:nvPr/>
        </p:nvSpPr>
        <p:spPr>
          <a:xfrm>
            <a:off x="159192" y="737016"/>
            <a:ext cx="8500392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1.2. </a:t>
            </a:r>
            <a:r>
              <a:rPr lang="ko-KR" altLang="en-US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타 설계사 테스트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3802B0-044A-453C-B278-7C9D3257E632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1ECD9D-8633-492E-A63D-BF47DA8E11EE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D0AF6AD-3D90-4EAF-B609-C548AF6C3BB2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559C52-5D28-4152-85F3-79C1D7FD62B6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44652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7A78532-8A07-4433-9F1B-EC6314E7E459}"/>
              </a:ext>
            </a:extLst>
          </p:cNvPr>
          <p:cNvGrpSpPr/>
          <p:nvPr/>
        </p:nvGrpSpPr>
        <p:grpSpPr>
          <a:xfrm>
            <a:off x="159194" y="1287402"/>
            <a:ext cx="11359039" cy="4824398"/>
            <a:chOff x="159194" y="1287402"/>
            <a:chExt cx="11359039" cy="482439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299C376-6890-40B7-A55C-8A8476FB56C4}"/>
                </a:ext>
              </a:extLst>
            </p:cNvPr>
            <p:cNvSpPr/>
            <p:nvPr/>
          </p:nvSpPr>
          <p:spPr>
            <a:xfrm>
              <a:off x="159194" y="1287402"/>
              <a:ext cx="11359039" cy="4316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1.2-2) </a:t>
              </a:r>
              <a:r>
                <a:rPr lang="ko-KR" altLang="en-US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빔 설계사 개요</a:t>
              </a:r>
              <a:endPara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A0D42B-70EE-409B-BA1A-71A34AFF8D39}"/>
                </a:ext>
              </a:extLst>
            </p:cNvPr>
            <p:cNvSpPr txBox="1"/>
            <p:nvPr/>
          </p:nvSpPr>
          <p:spPr>
            <a:xfrm>
              <a:off x="393193" y="1719059"/>
              <a:ext cx="6108275" cy="43927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-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쌍 모두 있음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*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지하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~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지상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3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층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+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옥탑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구조평면도 해석은 현재 알고리즘으로 해석 가능하나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부재리스트 해석은 불가능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문제점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하나의 부재리스트 안에 </a:t>
              </a:r>
              <a:r>
                <a:rPr lang="ko-KR" altLang="en-US" b="1" dirty="0">
                  <a:solidFill>
                    <a:srgbClr val="0070C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두 종류의 도면 존재</a:t>
              </a:r>
              <a:endParaRPr lang="en-US" altLang="ko-KR" b="1" dirty="0">
                <a:solidFill>
                  <a:srgbClr val="0070C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*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기둥 일람표</a:t>
              </a:r>
              <a:r>
                <a:rPr lang="en-US" altLang="ko-KR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,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보 배근도</a:t>
              </a:r>
              <a:endParaRPr lang="en-US" altLang="ko-KR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-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해결책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: </a:t>
              </a:r>
              <a:r>
                <a:rPr lang="ko-KR" altLang="en-US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종류마다 </a:t>
              </a:r>
              <a:r>
                <a:rPr lang="ko-KR" altLang="en-US" b="1" dirty="0">
                  <a:solidFill>
                    <a:srgbClr val="FF0000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하나의 이미지로 분리</a:t>
              </a:r>
              <a:endParaRPr lang="en-US" altLang="ko-KR" b="1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* ex)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이미지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1 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기둥 일람표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            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이미지 </a:t>
              </a:r>
              <a:r>
                <a:rPr lang="en-US" altLang="ko-KR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 : </a:t>
              </a:r>
              <a:r>
                <a:rPr lang="ko-KR" altLang="en-US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보 배근도</a:t>
              </a:r>
              <a:endParaRPr lang="en-US" altLang="ko-KR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42" name="슬라이드 번호 개체 틀 2">
            <a:extLst>
              <a:ext uri="{FF2B5EF4-FFF2-40B4-BE49-F238E27FC236}">
                <a16:creationId xmlns:a16="http://schemas.microsoft.com/office/drawing/2014/main" id="{1B53DA52-9703-41B1-A24E-4076394C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9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4D1DBA7-2436-4DBB-B6B3-82134AC46F32}"/>
              </a:ext>
            </a:extLst>
          </p:cNvPr>
          <p:cNvGrpSpPr/>
          <p:nvPr/>
        </p:nvGrpSpPr>
        <p:grpSpPr>
          <a:xfrm>
            <a:off x="6975026" y="1249881"/>
            <a:ext cx="4919819" cy="4747223"/>
            <a:chOff x="6975026" y="1249881"/>
            <a:chExt cx="4919819" cy="4747223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FA4F4478-7B51-4F1F-A219-AD40415FA5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0308" y="1249881"/>
              <a:ext cx="4814537" cy="4320717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9802B7B-CCB8-4D3A-953A-04F1537BC43A}"/>
                </a:ext>
              </a:extLst>
            </p:cNvPr>
            <p:cNvSpPr txBox="1"/>
            <p:nvPr/>
          </p:nvSpPr>
          <p:spPr>
            <a:xfrm>
              <a:off x="7550022" y="5689327"/>
              <a:ext cx="3875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[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빔 설계사의 부재리스트 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(</a:t>
              </a:r>
              <a:r>
                <a:rPr lang="ko-KR" altLang="en-US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일부</a:t>
              </a:r>
              <a:r>
                <a:rPr lang="en-US" altLang="ko-KR" sz="1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)]</a:t>
              </a:r>
              <a:endPara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381C1934-0245-4B55-A9B1-301D0F1E84B3}"/>
                </a:ext>
              </a:extLst>
            </p:cNvPr>
            <p:cNvSpPr/>
            <p:nvPr/>
          </p:nvSpPr>
          <p:spPr>
            <a:xfrm>
              <a:off x="6975026" y="1282404"/>
              <a:ext cx="1149991" cy="330680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C19B23A4-0382-4C48-818C-0FF9C5D6C405}"/>
                </a:ext>
              </a:extLst>
            </p:cNvPr>
            <p:cNvSpPr/>
            <p:nvPr/>
          </p:nvSpPr>
          <p:spPr>
            <a:xfrm>
              <a:off x="7080308" y="3373513"/>
              <a:ext cx="1149991" cy="330680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137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1559</TotalTime>
  <Words>1196</Words>
  <Application>Microsoft Office PowerPoint</Application>
  <PresentationFormat>와이드스크린</PresentationFormat>
  <Paragraphs>215</Paragraphs>
  <Slides>20</Slides>
  <Notes>17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맑은 고딕</vt:lpstr>
      <vt:lpstr>Arial</vt:lpstr>
      <vt:lpstr>210 옴니고딕 030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user6616</dc:creator>
  <cp:lastModifiedBy>유승환</cp:lastModifiedBy>
  <cp:revision>1639</cp:revision>
  <dcterms:created xsi:type="dcterms:W3CDTF">2017-11-16T00:50:54Z</dcterms:created>
  <dcterms:modified xsi:type="dcterms:W3CDTF">2021-03-25T09:22:22Z</dcterms:modified>
  <cp:version>1000.0000.01</cp:version>
</cp:coreProperties>
</file>

<file path=docProps/thumbnail.jpeg>
</file>